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50810-9E00-495D-92E5-BE6DFE76D808}" v="3" dt="2025-02-26T18:24:3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35" d="100"/>
          <a:sy n="35" d="100"/>
        </p:scale>
        <p:origin x="199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DE5A9-BFE2-419D-A348-6B196A5DC605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1E2FD-2715-43CB-B01C-B5B3074B8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49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F1E2FD-2715-43CB-B01C-B5B3074B85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5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3FCBC6D1-D887-30EC-AA69-8DE9BF5223E5}"/>
              </a:ext>
            </a:extLst>
          </p:cNvPr>
          <p:cNvSpPr/>
          <p:nvPr userDrawn="1"/>
        </p:nvSpPr>
        <p:spPr>
          <a:xfrm>
            <a:off x="166800" y="2601944"/>
            <a:ext cx="3019426" cy="301752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00F7BC4-B369-3B67-E79C-1A2A79C3209F}"/>
              </a:ext>
            </a:extLst>
          </p:cNvPr>
          <p:cNvSpPr/>
          <p:nvPr userDrawn="1"/>
        </p:nvSpPr>
        <p:spPr>
          <a:xfrm>
            <a:off x="1331572" y="4490279"/>
            <a:ext cx="2239283" cy="22402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1550" y="1960855"/>
            <a:ext cx="5829300" cy="53551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0" b="1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dirty="0"/>
              <a:t>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09EB4BD-C5A9-3642-C887-74E73F3E04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9541" y="2750097"/>
            <a:ext cx="2713944" cy="2715768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7AA4FD8-3FEE-1632-0237-E33835FF04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448028" y="4601349"/>
            <a:ext cx="2006373" cy="2002536"/>
          </a:xfrm>
          <a:prstGeom prst="ellipse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Insert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3129CEC-6103-87C7-DA4C-9EF3FBC71A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70088" y="2867005"/>
            <a:ext cx="3523116" cy="34686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Add details about announcement here. For example, what the event is, who should attend, etc. </a:t>
            </a:r>
          </a:p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A3430C4-8F40-11C3-56CC-F8C79C47E4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75" y="7082971"/>
            <a:ext cx="3451225" cy="23812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 dirty="0"/>
              <a:t>Add additional details, such as location, how to sign up, etc. Bold the most important items. </a:t>
            </a:r>
          </a:p>
        </p:txBody>
      </p:sp>
    </p:spTree>
    <p:extLst>
      <p:ext uri="{BB962C8B-B14F-4D97-AF65-F5344CB8AC3E}">
        <p14:creationId xmlns:p14="http://schemas.microsoft.com/office/powerpoint/2010/main" val="132307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97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BF24AF50-B890-CA55-1B10-FFB0279B4E6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924050" y="535519"/>
            <a:ext cx="3924300" cy="1143000"/>
          </a:xfrm>
          <a:prstGeom prst="rect">
            <a:avLst/>
          </a:prstGeom>
        </p:spPr>
      </p:pic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D774286A-FFBD-4F21-3FC0-0452EE30F87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925" y="3330575"/>
            <a:ext cx="5197475" cy="672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1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meeting/register/tZUkfuGrpjkiGNCRvgX66tezQYvfjg9gZSlJ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vaprs.org/" TargetMode="External"/><Relationship Id="rId4" Type="http://schemas.openxmlformats.org/officeDocument/2006/relationships/hyperlink" Target="https://us06web.zoom.us/meeting/register/Ua25eX9RR22ZhGc4J_gI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432FCE2-68A7-E7BA-A9A9-14468550A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1629690"/>
            <a:ext cx="5829300" cy="866683"/>
          </a:xfrm>
        </p:spPr>
        <p:txBody>
          <a:bodyPr/>
          <a:lstStyle/>
          <a:p>
            <a:r>
              <a:rPr lang="en-US" dirty="0"/>
              <a:t>Region 1 Free virtual Trainings for the Peer Workforce and/or Peer supervisors</a:t>
            </a:r>
          </a:p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Questions? erin.tucker@dbhds.virginia.gov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F1C83F2-0FBA-5579-9A24-605934EF808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10456304" flipV="1">
            <a:off x="1706717" y="5435479"/>
            <a:ext cx="1782013" cy="1195410"/>
          </a:xfrm>
        </p:spPr>
        <p:txBody>
          <a:bodyPr/>
          <a:lstStyle/>
          <a:p>
            <a:r>
              <a:rPr lang="en-US" sz="1400" dirty="0"/>
              <a:t>Register in advance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203B7-1EB0-F75A-D75B-1AAA17C805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70088" y="2365828"/>
            <a:ext cx="3523116" cy="7593718"/>
          </a:xfrm>
        </p:spPr>
        <p:txBody>
          <a:bodyPr lIns="91440" tIns="45720" rIns="91440" bIns="45720" anchor="t">
            <a:normAutofit/>
          </a:bodyPr>
          <a:lstStyle/>
          <a:p>
            <a:endParaRPr lang="en-US" dirty="0"/>
          </a:p>
          <a:p>
            <a:r>
              <a:rPr lang="en-US" b="1" dirty="0"/>
              <a:t>Peer Activated Resilience 3/3-3/4  9-4:30 pm</a:t>
            </a:r>
          </a:p>
          <a:p>
            <a:r>
              <a:rPr lang="en-US" dirty="0">
                <a:latin typeface="Helvetica"/>
                <a:cs typeface="Helvetica"/>
                <a:hlinkClick r:id="rId3"/>
              </a:rPr>
              <a:t>https://us06web.zoom.us/meeting/register/tZUkfuGrpjkiGNCRvgX66tezQYvfjg9gZSlJ</a:t>
            </a:r>
            <a:endParaRPr lang="en-US" dirty="0">
              <a:latin typeface="Helvetica"/>
              <a:cs typeface="Helvetica"/>
            </a:endParaRPr>
          </a:p>
          <a:p>
            <a:endParaRPr lang="en-US" dirty="0">
              <a:latin typeface="Helvetica"/>
              <a:cs typeface="Helvetica"/>
            </a:endParaRPr>
          </a:p>
          <a:p>
            <a:r>
              <a:rPr lang="en-US" b="1" dirty="0"/>
              <a:t>Action Planning for Prevention in Recovery facilitators training- March 14</a:t>
            </a:r>
            <a:r>
              <a:rPr lang="en-US" b="1" baseline="30000" dirty="0"/>
              <a:t>th</a:t>
            </a:r>
            <a:r>
              <a:rPr lang="en-US" b="1" dirty="0"/>
              <a:t>, March 17</a:t>
            </a:r>
            <a:r>
              <a:rPr lang="en-US" b="1" baseline="30000" dirty="0"/>
              <a:t>th</a:t>
            </a:r>
            <a:r>
              <a:rPr lang="en-US" b="1" dirty="0"/>
              <a:t>, 18</a:t>
            </a:r>
            <a:r>
              <a:rPr lang="en-US" b="1" baseline="30000" dirty="0"/>
              <a:t>th</a:t>
            </a:r>
            <a:r>
              <a:rPr lang="en-US" b="1" dirty="0"/>
              <a:t>, 19th</a:t>
            </a:r>
            <a:endParaRPr lang="en-US" dirty="0"/>
          </a:p>
          <a:p>
            <a:r>
              <a:rPr lang="en-US" b="1" dirty="0">
                <a:solidFill>
                  <a:srgbClr val="002060"/>
                </a:solidFill>
                <a:latin typeface="Helvetica"/>
                <a:cs typeface="Helvetica"/>
                <a:hlinkClick r:id="rId4"/>
              </a:rPr>
              <a:t>https://us06web.zoom.us/meeting/register/Ua25eX9RR22ZhGc4J_gIUA</a:t>
            </a:r>
            <a:endParaRPr lang="en-US" b="1" dirty="0">
              <a:solidFill>
                <a:srgbClr val="002060"/>
              </a:solidFill>
              <a:latin typeface="Helvetica"/>
              <a:cs typeface="Helvetica"/>
            </a:endParaRPr>
          </a:p>
          <a:p>
            <a:endParaRPr lang="en-US" b="1" dirty="0">
              <a:solidFill>
                <a:srgbClr val="002060"/>
              </a:solidFill>
              <a:latin typeface="Helvetica"/>
              <a:cs typeface="Helvetica"/>
            </a:endParaRPr>
          </a:p>
          <a:p>
            <a:r>
              <a:rPr lang="en-US" b="1" dirty="0">
                <a:solidFill>
                  <a:srgbClr val="002060"/>
                </a:solidFill>
                <a:latin typeface="Helvetica"/>
                <a:cs typeface="Helvetica"/>
              </a:rPr>
              <a:t>Integrated Forensic Peer Recovery Specialist- March 20, 21, 24, 25</a:t>
            </a:r>
          </a:p>
          <a:p>
            <a:r>
              <a:rPr lang="en-US" b="1" dirty="0">
                <a:solidFill>
                  <a:srgbClr val="002060"/>
                </a:solidFill>
                <a:latin typeface="Helvetica"/>
                <a:cs typeface="Helvetica"/>
              </a:rPr>
              <a:t>Please sign up at </a:t>
            </a:r>
            <a:r>
              <a:rPr lang="en-US" b="1" dirty="0">
                <a:solidFill>
                  <a:srgbClr val="002060"/>
                </a:solidFill>
                <a:latin typeface="Helvetica"/>
                <a:cs typeface="Helvetica"/>
                <a:hlinkClick r:id="rId5"/>
              </a:rPr>
              <a:t>www.vaprs.org</a:t>
            </a:r>
            <a:r>
              <a:rPr lang="en-US" b="1" dirty="0">
                <a:solidFill>
                  <a:srgbClr val="002060"/>
                </a:solidFill>
                <a:latin typeface="Helvetica"/>
                <a:cs typeface="Helvetica"/>
              </a:rPr>
              <a:t>.  Under Become a PRS, you will see  endorsement training. The number is 1784. You must be a CPRS.</a:t>
            </a:r>
          </a:p>
          <a:p>
            <a:endParaRPr lang="en-US" b="1" dirty="0">
              <a:solidFill>
                <a:srgbClr val="002060"/>
              </a:solidFill>
              <a:latin typeface="Helvetica"/>
              <a:cs typeface="Helvetica"/>
            </a:endParaRPr>
          </a:p>
          <a:p>
            <a:endParaRPr lang="en-US" dirty="0">
              <a:latin typeface="Helvetica"/>
              <a:cs typeface="Helvetica"/>
            </a:endParaRPr>
          </a:p>
          <a:p>
            <a:endParaRPr lang="en-US" baseline="30000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9D9B8C-CF4B-233D-7EDD-99E968EA13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975" y="8612659"/>
            <a:ext cx="6558949" cy="1200414"/>
          </a:xfrm>
        </p:spPr>
        <p:txBody>
          <a:bodyPr>
            <a:normAutofit lnSpcReduction="10000"/>
          </a:bodyPr>
          <a:lstStyle/>
          <a:p>
            <a:pPr marR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endParaRPr lang="en-US" sz="25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endParaRPr lang="en-US" sz="25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2060"/>
                </a:solidFill>
                <a:effectLst/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en-US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1BA255D-F754-5C53-4699-1F2F684D16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6033" y="2706624"/>
            <a:ext cx="2877312" cy="2322576"/>
          </a:xfrm>
        </p:spPr>
        <p:txBody>
          <a:bodyPr/>
          <a:lstStyle/>
          <a:p>
            <a:r>
              <a:rPr lang="en-US" sz="1400" kern="100" dirty="0">
                <a:solidFill>
                  <a:schemeClr val="bg2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Individuals who sign up to attend training but do not follow through with attendance or communicate with the trainer,  that they cannot attend, will be denied access to future training </a:t>
            </a:r>
            <a:r>
              <a:rPr lang="en-US" sz="1400" kern="1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a </a:t>
            </a:r>
            <a:r>
              <a:rPr lang="en-US" sz="1400" b="1" kern="100" dirty="0">
                <a:solidFill>
                  <a:schemeClr val="bg2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60-day waiting period.</a:t>
            </a:r>
            <a:endParaRPr lang="en-US" sz="1400" kern="100" dirty="0">
              <a:solidFill>
                <a:schemeClr val="bg2">
                  <a:lumMod val="1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3253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BHDS Brand">
      <a:dk1>
        <a:srgbClr val="00689A"/>
      </a:dk1>
      <a:lt1>
        <a:srgbClr val="FFFFFF"/>
      </a:lt1>
      <a:dk2>
        <a:srgbClr val="53575A"/>
      </a:dk2>
      <a:lt2>
        <a:srgbClr val="E7E6E6"/>
      </a:lt2>
      <a:accent1>
        <a:srgbClr val="6C9742"/>
      </a:accent1>
      <a:accent2>
        <a:srgbClr val="E3B938"/>
      </a:accent2>
      <a:accent3>
        <a:srgbClr val="A5A5A5"/>
      </a:accent3>
      <a:accent4>
        <a:srgbClr val="48AEE1"/>
      </a:accent4>
      <a:accent5>
        <a:srgbClr val="5B9BD5"/>
      </a:accent5>
      <a:accent6>
        <a:srgbClr val="97D147"/>
      </a:accent6>
      <a:hlink>
        <a:srgbClr val="517431"/>
      </a:hlink>
      <a:folHlink>
        <a:srgbClr val="074369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yer Template" id="{84E6A623-3325-8442-857C-08370C8F8B12}" vid="{CB7C71BD-9300-CD40-8113-777127A72D9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e27ff4c-26bf-4d33-8a4e-7a222e0206e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40408DE303B842A6840CD002230DE0" ma:contentTypeVersion="11" ma:contentTypeDescription="Create a new document." ma:contentTypeScope="" ma:versionID="791285ae1a5ad5fd76d9d6d3e38698ca">
  <xsd:schema xmlns:xsd="http://www.w3.org/2001/XMLSchema" xmlns:xs="http://www.w3.org/2001/XMLSchema" xmlns:p="http://schemas.microsoft.com/office/2006/metadata/properties" xmlns:ns3="8e27ff4c-26bf-4d33-8a4e-7a222e0206e2" targetNamespace="http://schemas.microsoft.com/office/2006/metadata/properties" ma:root="true" ma:fieldsID="6787e5b53aac958e808c50d47a34749d" ns3:_="">
    <xsd:import namespace="8e27ff4c-26bf-4d33-8a4e-7a222e0206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27ff4c-26bf-4d33-8a4e-7a222e0206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118FD2-1BD4-4920-B37E-EDF730D6B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B30AE2-FE6E-41A0-B32C-B2FD40D669C9}">
  <ds:schemaRefs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e27ff4c-26bf-4d33-8a4e-7a222e0206e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678643C-C970-4C7E-99C2-E76156838C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27ff4c-26bf-4d33-8a4e-7a222e0206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Flyer Template</Template>
  <TotalTime>1738</TotalTime>
  <Words>165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Avenir Next LT Pro</vt:lpstr>
      <vt:lpstr>Calibri</vt:lpstr>
      <vt:lpstr>Helvetica</vt:lpstr>
      <vt:lpstr>Times New Roman</vt:lpstr>
      <vt:lpstr>Wingdings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Boyd, Kim (DBHDS)</dc:creator>
  <cp:lastModifiedBy>Amanda Brown</cp:lastModifiedBy>
  <cp:revision>24</cp:revision>
  <dcterms:created xsi:type="dcterms:W3CDTF">2024-03-09T14:24:22Z</dcterms:created>
  <dcterms:modified xsi:type="dcterms:W3CDTF">2025-02-28T17:08:08Z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0x0101001B40408DE303B842A6840CD002230DE0</vt:lpwstr>
  </property>
  <property fmtid="{D5CDD505-2E9C-101B-9397-08002B2CF9AE}" pid="3" name="MediaServiceImageTags">
    <vt:lpwstr/>
  </property>
</Properties>
</file>